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0" r:id="rId2"/>
    <p:sldId id="256" r:id="rId3"/>
    <p:sldId id="271" r:id="rId4"/>
    <p:sldId id="260" r:id="rId5"/>
    <p:sldId id="292" r:id="rId6"/>
    <p:sldId id="272" r:id="rId7"/>
    <p:sldId id="273" r:id="rId8"/>
    <p:sldId id="274" r:id="rId9"/>
    <p:sldId id="275" r:id="rId10"/>
    <p:sldId id="316" r:id="rId11"/>
    <p:sldId id="294" r:id="rId12"/>
    <p:sldId id="276" r:id="rId13"/>
    <p:sldId id="301" r:id="rId14"/>
    <p:sldId id="311" r:id="rId15"/>
    <p:sldId id="312" r:id="rId16"/>
    <p:sldId id="313" r:id="rId17"/>
    <p:sldId id="303" r:id="rId18"/>
    <p:sldId id="302" r:id="rId19"/>
    <p:sldId id="315" r:id="rId20"/>
    <p:sldId id="304" r:id="rId21"/>
    <p:sldId id="306" r:id="rId22"/>
    <p:sldId id="308" r:id="rId23"/>
    <p:sldId id="307" r:id="rId24"/>
    <p:sldId id="287" r:id="rId25"/>
    <p:sldId id="289" r:id="rId26"/>
    <p:sldId id="288" r:id="rId27"/>
    <p:sldId id="299" r:id="rId28"/>
    <p:sldId id="290" r:id="rId29"/>
    <p:sldId id="291" r:id="rId30"/>
    <p:sldId id="295" r:id="rId31"/>
    <p:sldId id="298" r:id="rId32"/>
    <p:sldId id="296" r:id="rId33"/>
    <p:sldId id="293" r:id="rId34"/>
    <p:sldId id="281" r:id="rId35"/>
    <p:sldId id="283" r:id="rId36"/>
    <p:sldId id="282" r:id="rId37"/>
    <p:sldId id="284" r:id="rId38"/>
    <p:sldId id="279" r:id="rId39"/>
    <p:sldId id="280" r:id="rId40"/>
    <p:sldId id="310" r:id="rId41"/>
    <p:sldId id="285" r:id="rId42"/>
    <p:sldId id="314" r:id="rId43"/>
    <p:sldId id="286" r:id="rId44"/>
    <p:sldId id="30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02898-D9B0-486F-9573-5AA6A561F036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37F0E-0F78-491C-B2FA-A31732ECE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37F0E-0F78-491C-B2FA-A31732ECEFE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Приемы и способы функциональной грамотности, применяемых на уроках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Методическое объединение учителей культурологического направления МБОУ </a:t>
            </a:r>
            <a:r>
              <a:rPr lang="ru-RU" sz="2800" b="1" dirty="0" err="1" smtClean="0"/>
              <a:t>Еловская</a:t>
            </a:r>
            <a:r>
              <a:rPr lang="ru-RU" sz="2800" b="1" dirty="0" smtClean="0"/>
              <a:t> СОШ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Сказкотерапевтический</a:t>
            </a:r>
            <a:r>
              <a:rPr lang="ru-RU" sz="2800" dirty="0" smtClean="0"/>
              <a:t> прием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 numCol="3">
            <a:normAutofit fontScale="25000" lnSpcReduction="20000"/>
          </a:bodyPr>
          <a:lstStyle/>
          <a:p>
            <a:r>
              <a:rPr lang="ru-RU" sz="4800" dirty="0" smtClean="0"/>
              <a:t>Например. </a:t>
            </a:r>
          </a:p>
          <a:p>
            <a:r>
              <a:rPr lang="ru-RU" sz="3600" dirty="0" smtClean="0"/>
              <a:t>Мы с ребятами читаем и анализируем сказку </a:t>
            </a:r>
            <a:r>
              <a:rPr lang="ru-RU" sz="3600" dirty="0" err="1" smtClean="0"/>
              <a:t>Р.Кип-линга</a:t>
            </a:r>
            <a:r>
              <a:rPr lang="ru-RU" sz="3600" dirty="0" smtClean="0"/>
              <a:t> про Кита. Фабула ее такова. В океане жил-был Кит и </a:t>
            </a:r>
            <a:r>
              <a:rPr lang="ru-RU" sz="3600" dirty="0" err="1" smtClean="0"/>
              <a:t>унего</a:t>
            </a:r>
            <a:r>
              <a:rPr lang="ru-RU" sz="3600" dirty="0" smtClean="0"/>
              <a:t> была большая глотка. И без разбора он съедал всякую </a:t>
            </a:r>
            <a:r>
              <a:rPr lang="ru-RU" sz="3600" dirty="0" err="1" smtClean="0"/>
              <a:t>раз-ную</a:t>
            </a:r>
            <a:r>
              <a:rPr lang="ru-RU" sz="3600" dirty="0" smtClean="0"/>
              <a:t> рыбу, открывая каждый раз свою большую пасть. Он ел и</a:t>
            </a:r>
          </a:p>
          <a:p>
            <a:r>
              <a:rPr lang="ru-RU" sz="3600" dirty="0" smtClean="0"/>
              <a:t>селедку, и </a:t>
            </a:r>
            <a:r>
              <a:rPr lang="ru-RU" sz="3600" dirty="0" err="1" smtClean="0"/>
              <a:t>селедкину</a:t>
            </a:r>
            <a:r>
              <a:rPr lang="ru-RU" sz="3600" dirty="0" smtClean="0"/>
              <a:t> тетку, и белугу, и севрюгу, каждый </a:t>
            </a:r>
            <a:r>
              <a:rPr lang="ru-RU" sz="3600" dirty="0" err="1" smtClean="0"/>
              <a:t>разделая</a:t>
            </a:r>
            <a:r>
              <a:rPr lang="ru-RU" sz="3600" dirty="0" smtClean="0"/>
              <a:t> AM, AM, AM. Наконец, настал момент, когда он съел </a:t>
            </a:r>
            <a:r>
              <a:rPr lang="ru-RU" sz="3600" dirty="0" err="1" smtClean="0"/>
              <a:t>всюрыбу</a:t>
            </a:r>
            <a:r>
              <a:rPr lang="ru-RU" sz="3600" dirty="0" smtClean="0"/>
              <a:t>. И некоторое время голодал. Однако, оказалось, что </a:t>
            </a:r>
            <a:r>
              <a:rPr lang="ru-RU" sz="3600" dirty="0" err="1" smtClean="0"/>
              <a:t>ещеосталась</a:t>
            </a:r>
            <a:r>
              <a:rPr lang="ru-RU" sz="3600" dirty="0" smtClean="0"/>
              <a:t> в живых маленькая колючая Рыбка. Она плавала </a:t>
            </a:r>
            <a:r>
              <a:rPr lang="ru-RU" sz="3600" dirty="0" err="1" smtClean="0"/>
              <a:t>рядомс</a:t>
            </a:r>
            <a:r>
              <a:rPr lang="ru-RU" sz="3600" dirty="0" smtClean="0"/>
              <a:t> ухом Кита. Она ему и сказала: &lt;Послушай, а ты ел когда-нибудь человека?&gt; Кит не знал кто это, поэтому попросил </a:t>
            </a:r>
            <a:r>
              <a:rPr lang="ru-RU" sz="3600" dirty="0" err="1" smtClean="0"/>
              <a:t>приве-сти</a:t>
            </a:r>
            <a:r>
              <a:rPr lang="ru-RU" sz="3600" dirty="0" smtClean="0"/>
              <a:t> к нему парочку. Но Рыбка объяснила ему, что человек </a:t>
            </a:r>
            <a:r>
              <a:rPr lang="ru-RU" sz="3600" dirty="0" err="1" smtClean="0"/>
              <a:t>боль-шой</a:t>
            </a:r>
            <a:r>
              <a:rPr lang="ru-RU" sz="3600" dirty="0" smtClean="0"/>
              <a:t>, и достаточно съесть одного, чтобы долго оставаться сытым.</a:t>
            </a:r>
          </a:p>
          <a:p>
            <a:r>
              <a:rPr lang="ru-RU" sz="3600" dirty="0" smtClean="0"/>
              <a:t>Она взялась показать Киту место кораблекрушения. Тем </a:t>
            </a:r>
            <a:r>
              <a:rPr lang="ru-RU" sz="3600" dirty="0" err="1" smtClean="0"/>
              <a:t>време-нем</a:t>
            </a:r>
            <a:r>
              <a:rPr lang="ru-RU" sz="3600" dirty="0" smtClean="0"/>
              <a:t> потерпевший кораблекрушение Моряк сидел на плоту, </a:t>
            </a:r>
            <a:r>
              <a:rPr lang="ru-RU" sz="3600" dirty="0" err="1" smtClean="0"/>
              <a:t>све-сив</a:t>
            </a:r>
            <a:r>
              <a:rPr lang="ru-RU" sz="3600" dirty="0" smtClean="0"/>
              <a:t> ноги в воду и покуривая трубку. Кит, как всегда, не думая,</a:t>
            </a:r>
          </a:p>
          <a:p>
            <a:r>
              <a:rPr lang="ru-RU" sz="3600" dirty="0" smtClean="0"/>
              <a:t>проглотил Моряка вместе с плотом, трубкой и подтяжками. </a:t>
            </a:r>
            <a:r>
              <a:rPr lang="ru-RU" sz="3600" dirty="0" err="1" smtClean="0"/>
              <a:t>Мо-ряк</a:t>
            </a:r>
            <a:r>
              <a:rPr lang="ru-RU" sz="3600" dirty="0" smtClean="0"/>
              <a:t> в брюхе у Кита начал плясать, чем вызвал у последнего </a:t>
            </a:r>
            <a:r>
              <a:rPr lang="ru-RU" sz="3600" dirty="0" err="1" smtClean="0"/>
              <a:t>страш-ную</a:t>
            </a:r>
            <a:r>
              <a:rPr lang="ru-RU" sz="3600" dirty="0" smtClean="0"/>
              <a:t> икоту. Кит спросил совета у Рыбки, как избавиться от </a:t>
            </a:r>
            <a:r>
              <a:rPr lang="ru-RU" sz="3600" dirty="0" err="1" smtClean="0"/>
              <a:t>ико</a:t>
            </a:r>
            <a:r>
              <a:rPr lang="ru-RU" sz="3600" dirty="0" smtClean="0"/>
              <a:t>-</a:t>
            </a:r>
          </a:p>
          <a:p>
            <a:r>
              <a:rPr lang="ru-RU" sz="3600" dirty="0" smtClean="0"/>
              <a:t>ты. И получил ответ - выпустить Моряка. &lt;Но тогда я </a:t>
            </a:r>
            <a:r>
              <a:rPr lang="ru-RU" sz="3600" dirty="0" err="1" smtClean="0"/>
              <a:t>останусьголодным</a:t>
            </a:r>
            <a:r>
              <a:rPr lang="ru-RU" sz="3600" dirty="0" smtClean="0"/>
              <a:t>!&gt; -возмутился Кит. &lt;Ты выбирай, что лучше - </a:t>
            </a:r>
            <a:r>
              <a:rPr lang="ru-RU" sz="3600" dirty="0" err="1" smtClean="0"/>
              <a:t>икатьили</a:t>
            </a:r>
            <a:r>
              <a:rPr lang="ru-RU" sz="3600" dirty="0" smtClean="0"/>
              <a:t> быть голодным&gt;, - ответила Рыбка. Кит выбрал </a:t>
            </a:r>
            <a:r>
              <a:rPr lang="ru-RU" sz="3600" dirty="0" err="1" smtClean="0"/>
              <a:t>последнееи</a:t>
            </a:r>
            <a:r>
              <a:rPr lang="ru-RU" sz="3600" dirty="0" smtClean="0"/>
              <a:t> открыл пасть. Но Моряк отказался выходить. Только если </a:t>
            </a:r>
            <a:r>
              <a:rPr lang="ru-RU" sz="3600" dirty="0" err="1" smtClean="0"/>
              <a:t>Китотвезет</a:t>
            </a:r>
            <a:r>
              <a:rPr lang="ru-RU" sz="3600" dirty="0" smtClean="0"/>
              <a:t> его к берегам Англии, Моряк оставит беднягу в покое. </a:t>
            </a:r>
            <a:r>
              <a:rPr lang="ru-RU" sz="3600" dirty="0" err="1" smtClean="0"/>
              <a:t>УКита</a:t>
            </a:r>
            <a:r>
              <a:rPr lang="ru-RU" sz="3600" dirty="0" smtClean="0"/>
              <a:t> не было выбора и он отвез Моряка в Англию. А </a:t>
            </a:r>
            <a:r>
              <a:rPr lang="ru-RU" sz="3600" dirty="0" err="1" smtClean="0"/>
              <a:t>Морякрасщепил</a:t>
            </a:r>
            <a:r>
              <a:rPr lang="ru-RU" sz="3600" dirty="0" smtClean="0"/>
              <a:t> плот, связал щепки подтяжками - получилась решет</a:t>
            </a:r>
            <a:r>
              <a:rPr lang="ru-RU" dirty="0" smtClean="0"/>
              <a:t>ка. </a:t>
            </a:r>
            <a:r>
              <a:rPr lang="ru-RU" sz="3600" dirty="0" smtClean="0"/>
              <a:t>Выходя из брюха Кита, Моряк засунул решетку в </a:t>
            </a:r>
            <a:r>
              <a:rPr lang="ru-RU" sz="3600" dirty="0" err="1" smtClean="0"/>
              <a:t>глоткуКиту</a:t>
            </a:r>
            <a:r>
              <a:rPr lang="ru-RU" sz="3600" dirty="0" smtClean="0"/>
              <a:t>. С тех пор Кит может есть только мелкую пищу. А </a:t>
            </a:r>
            <a:r>
              <a:rPr lang="ru-RU" sz="3600" dirty="0" err="1" smtClean="0"/>
              <a:t>Рыбка,подумав</a:t>
            </a:r>
            <a:r>
              <a:rPr lang="ru-RU" sz="3600" dirty="0" smtClean="0"/>
              <a:t>, что Кит на нее обидится, уплыла глубоко на дно </a:t>
            </a:r>
            <a:r>
              <a:rPr lang="ru-RU" sz="3600" dirty="0" err="1" smtClean="0"/>
              <a:t>изарылась</a:t>
            </a:r>
            <a:r>
              <a:rPr lang="ru-RU" sz="3600" dirty="0" smtClean="0"/>
              <a:t> в ил... Вот такая поучительная история.</a:t>
            </a:r>
          </a:p>
          <a:p>
            <a:r>
              <a:rPr lang="ru-RU" sz="5600" dirty="0" smtClean="0"/>
              <a:t>Практикум по </a:t>
            </a:r>
            <a:r>
              <a:rPr lang="ru-RU" sz="5600" dirty="0" err="1" smtClean="0"/>
              <a:t>сказкотерапии</a:t>
            </a:r>
            <a:endParaRPr lang="ru-RU" sz="5600" dirty="0" smtClean="0"/>
          </a:p>
          <a:p>
            <a:endParaRPr lang="ru-RU" dirty="0" smtClean="0"/>
          </a:p>
          <a:p>
            <a:r>
              <a:rPr lang="ru-RU" sz="3600" dirty="0" smtClean="0"/>
              <a:t>Обычно мы начинаем обсуждение с ответов на вопрос: &lt;</a:t>
            </a:r>
            <a:r>
              <a:rPr lang="ru-RU" sz="3600" dirty="0" err="1" smtClean="0"/>
              <a:t>Очем</a:t>
            </a:r>
            <a:r>
              <a:rPr lang="ru-RU" sz="3600" dirty="0" smtClean="0"/>
              <a:t> эта сказка?&gt; Далее вспоминаем, что в сказках всегда </a:t>
            </a:r>
            <a:r>
              <a:rPr lang="ru-RU" sz="3600" dirty="0" err="1" smtClean="0"/>
              <a:t>зашиф-ровано</a:t>
            </a:r>
            <a:r>
              <a:rPr lang="ru-RU" sz="3600" dirty="0" smtClean="0"/>
              <a:t> много важной для нас информации и начинаем игру &lt;</a:t>
            </a:r>
            <a:r>
              <a:rPr lang="ru-RU" sz="3600" dirty="0" err="1" smtClean="0"/>
              <a:t>Ска-зочные</a:t>
            </a:r>
            <a:r>
              <a:rPr lang="ru-RU" sz="3600" dirty="0" smtClean="0"/>
              <a:t> уроки&gt;. Суть ее в следующем. На примере героев </a:t>
            </a:r>
            <a:r>
              <a:rPr lang="ru-RU" sz="3600" dirty="0" err="1" smtClean="0"/>
              <a:t>сказкахочет</a:t>
            </a:r>
            <a:r>
              <a:rPr lang="ru-RU" sz="3600" dirty="0" smtClean="0"/>
              <a:t> нас научить чему-то важному и мы должны догадаться -чему именно. Возьмем, к примеру, Кита. Кстати, как вы </a:t>
            </a:r>
            <a:r>
              <a:rPr lang="ru-RU" sz="3600" dirty="0" err="1" smtClean="0"/>
              <a:t>считае</a:t>
            </a:r>
            <a:endParaRPr lang="ru-RU" sz="3600" dirty="0" smtClean="0"/>
          </a:p>
          <a:p>
            <a:r>
              <a:rPr lang="ru-RU" sz="3600" dirty="0" smtClean="0"/>
              <a:t>те, хорошо ли для него закончилась история? Многие дети (</a:t>
            </a:r>
            <a:r>
              <a:rPr lang="ru-RU" sz="3600" dirty="0" err="1" smtClean="0"/>
              <a:t>идаже</a:t>
            </a:r>
            <a:r>
              <a:rPr lang="ru-RU" sz="3600" dirty="0" smtClean="0"/>
              <a:t> взрослые) говорят, что Моряк плохо обошелся с Китом:</a:t>
            </a:r>
          </a:p>
          <a:p>
            <a:endParaRPr lang="ru-RU" sz="3600" dirty="0" smtClean="0"/>
          </a:p>
          <a:p>
            <a:r>
              <a:rPr lang="ru-RU" sz="3600" dirty="0" smtClean="0"/>
              <a:t>разве это по-человечески вставлять в глотку решетку? &lt;</a:t>
            </a:r>
            <a:r>
              <a:rPr lang="ru-RU" sz="3600" dirty="0" err="1" smtClean="0"/>
              <a:t>Скажитепожалуйста</a:t>
            </a:r>
            <a:r>
              <a:rPr lang="ru-RU" sz="3600" dirty="0" smtClean="0"/>
              <a:t>, - спрашиваем мы ребят, - что было бы с Китом, если бы Моряк не вставил ему в глотку решетку?&gt; &lt;Ел бы, как </a:t>
            </a:r>
            <a:r>
              <a:rPr lang="ru-RU" sz="3600" dirty="0" err="1" smtClean="0"/>
              <a:t>ираньше</a:t>
            </a:r>
            <a:r>
              <a:rPr lang="ru-RU" sz="3600" dirty="0" smtClean="0"/>
              <a:t>, рыбу&gt;, - отвечают они. &lt;Но в сказке сказано, что он</a:t>
            </a:r>
          </a:p>
          <a:p>
            <a:r>
              <a:rPr lang="ru-RU" sz="3600" dirty="0" smtClean="0"/>
              <a:t>съел всю рыбу, ведь именно поэтому ему и пришлось "</a:t>
            </a:r>
            <a:r>
              <a:rPr lang="ru-RU" sz="3600" dirty="0" err="1" smtClean="0"/>
              <a:t>попробо-вать</a:t>
            </a:r>
            <a:r>
              <a:rPr lang="ru-RU" sz="3600" dirty="0" smtClean="0"/>
              <a:t> человека"&gt;. Ребята задумываются и отвечают: &lt;тогда Кит</a:t>
            </a:r>
          </a:p>
          <a:p>
            <a:r>
              <a:rPr lang="ru-RU" sz="3600" dirty="0" smtClean="0"/>
              <a:t>умер бы с голоду&gt;. &lt;То есть получается, что если бы Моряк </a:t>
            </a:r>
            <a:r>
              <a:rPr lang="ru-RU" sz="3600" dirty="0" err="1" smtClean="0"/>
              <a:t>невставил</a:t>
            </a:r>
            <a:r>
              <a:rPr lang="ru-RU" sz="3600" dirty="0" smtClean="0"/>
              <a:t> Киту решетку в глотку, бедняга Кит умер бы с голоду, -задумчиво повторяем мы. - Странно, как же так, на первый</a:t>
            </a:r>
          </a:p>
          <a:p>
            <a:r>
              <a:rPr lang="ru-RU" sz="3600" dirty="0" smtClean="0"/>
              <a:t>взгляд неприятное событие, оказалось жизненно важным для Кита?</a:t>
            </a:r>
          </a:p>
          <a:p>
            <a:r>
              <a:rPr lang="ru-RU" sz="3600" dirty="0" smtClean="0"/>
              <a:t>Чему же нас сказка хотела научить?&gt;</a:t>
            </a:r>
          </a:p>
          <a:p>
            <a:endParaRPr lang="ru-RU" dirty="0" smtClean="0"/>
          </a:p>
          <a:p>
            <a:r>
              <a:rPr lang="ru-RU" sz="4800" dirty="0" smtClean="0"/>
              <a:t>Самое важное для нас - создать ситуацию, в которой ребенок может задуматься над смыслом и неоднозначностью </a:t>
            </a:r>
            <a:r>
              <a:rPr lang="ru-RU" sz="4800" dirty="0" err="1" smtClean="0"/>
              <a:t>ситуа-ии</a:t>
            </a:r>
            <a:r>
              <a:rPr lang="ru-RU" sz="4800" dirty="0" smtClean="0"/>
              <a:t>. В этот момент ребенок познает философию жизни: нет </a:t>
            </a:r>
            <a:r>
              <a:rPr lang="ru-RU" sz="4800" dirty="0" err="1" smtClean="0"/>
              <a:t>од-нозначных</a:t>
            </a:r>
            <a:r>
              <a:rPr lang="ru-RU" sz="4800" dirty="0" smtClean="0"/>
              <a:t> событий, даже внешне неприятная ситуация может</a:t>
            </a:r>
          </a:p>
          <a:p>
            <a:r>
              <a:rPr lang="ru-RU" sz="4800" dirty="0" smtClean="0"/>
              <a:t>через некоторое время обернуться благом. Некоторые, читая сейчас эти строки, могут сказать, а не рано ли ребенку задумываться над такими вещами, понимает ли он это? Может быть и не понимает, поэтому нам важно объяснить детям в каких конкретных жизненных ситуациях они могут использовать этот сказочный урок.</a:t>
            </a:r>
          </a:p>
          <a:p>
            <a:r>
              <a:rPr lang="ru-RU" sz="4800" dirty="0" smtClean="0"/>
              <a:t>&lt;Ребята, наверное, в вашей жизни были случаи, когда вы чувствовали, что вас обидели; вы, может быть, злились на обидчика,</a:t>
            </a:r>
          </a:p>
          <a:p>
            <a:r>
              <a:rPr lang="ru-RU" sz="4800" dirty="0" smtClean="0"/>
              <a:t>придумывали, как бы ему отплатить. Вспомнили такие </a:t>
            </a:r>
            <a:r>
              <a:rPr lang="ru-RU" sz="4800" dirty="0" err="1" smtClean="0"/>
              <a:t>ситуа-ции</a:t>
            </a:r>
            <a:r>
              <a:rPr lang="ru-RU" sz="4800" dirty="0" smtClean="0"/>
              <a:t>? А теперь давайте попробуем воспользоваться нашим сказочным уроком: обиженный Моряком Кит получил новую для</a:t>
            </a:r>
          </a:p>
          <a:p>
            <a:r>
              <a:rPr lang="ru-RU" sz="4800" dirty="0" smtClean="0"/>
              <a:t>себя возможность добывать пищу. Подумайте, а какую возможность получили вы от своего обидчика.</a:t>
            </a:r>
          </a:p>
          <a:p>
            <a:r>
              <a:rPr lang="ru-RU" sz="4800" dirty="0" smtClean="0"/>
              <a:t> Ответить на этот вопрос</a:t>
            </a:r>
          </a:p>
          <a:p>
            <a:r>
              <a:rPr lang="ru-RU" sz="4800" dirty="0" smtClean="0"/>
              <a:t>не просто, особенно, если было очень больно. Но сказка нас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ser\Desktop\IMG_20200110_122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04864"/>
            <a:ext cx="3201054" cy="4268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Сочиняем сказку, </a:t>
            </a:r>
          </a:p>
          <a:p>
            <a:pPr algn="ctr"/>
            <a:r>
              <a:rPr lang="ru-RU" sz="3200" b="1" dirty="0" smtClean="0"/>
              <a:t>играем в слова</a:t>
            </a: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Приём</a:t>
            </a:r>
            <a:r>
              <a:rPr lang="ru-RU" sz="3600" dirty="0" smtClean="0"/>
              <a:t> </a:t>
            </a:r>
            <a:r>
              <a:rPr lang="ru-RU" sz="3600" b="1" i="1" dirty="0" smtClean="0"/>
              <a:t>«Письмо с дырками (пробелами)»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Для формирования </a:t>
            </a:r>
            <a:r>
              <a:rPr lang="ru-RU" i="1" dirty="0" smtClean="0"/>
              <a:t>читательского умения интегрировать и интерпретировать сообщения текста</a:t>
            </a:r>
            <a:r>
              <a:rPr lang="ru-RU" dirty="0" smtClean="0"/>
              <a:t> рекомендуется этот прием. Он подойдет в качестве проверки усвоенных ранее знаний и для работы с параграфом при изучении нового материала.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 smtClean="0"/>
              <a:t>Прием «Верите ли вы, что…»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Формируем умения: связывать разрозненные факты в единую картину; систематизировать уже имеющуюся информацию. Этот прием может стать нетрадиционным началом урока и в то же время способствовать вдумчивой работе с текстом, критически воспринимать информацию, делать выводы о точности и ценности информации. Учащимся предлагаются утверждения,  с которыми они работают дважды: до чтения текста параграфа учебника и после знакомства с ним. Полученные результаты обсуждаются.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ok.opredelim.com/pars_docs/refs/35/34987/img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1-tub-ru.yandex.net/i?id=5c57df3298c713e5a21e7ce0ce2de9f9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98477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23.photobucket.com/albums/b390/mirandalina/foto/Sinij_sumrak_3_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99454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Приемы активизации ранее полученных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i="1" u="sng" dirty="0" smtClean="0"/>
              <a:t>Прием «Ассоциация»</a:t>
            </a:r>
            <a:endParaRPr lang="ru-RU" dirty="0" smtClean="0"/>
          </a:p>
          <a:p>
            <a:r>
              <a:rPr lang="ru-RU" i="1" dirty="0" smtClean="0"/>
              <a:t>Описание:</a:t>
            </a:r>
            <a:r>
              <a:rPr lang="ru-RU" dirty="0" smtClean="0"/>
              <a:t> К теме или конкретному понятию урока нужно выписать в столбик слова-ассоциации. Выход будет следующим:</a:t>
            </a:r>
          </a:p>
          <a:p>
            <a:pPr lvl="0"/>
            <a:r>
              <a:rPr lang="ru-RU" dirty="0" smtClean="0"/>
              <a:t>если ряд получился сравнительно правильным и достаточным, дать задание составить определение, используя записанные слова; затем выслушать, сравнить со словарным вариантом, можно добавить новые слова в ассоциативный ряд;</a:t>
            </a:r>
          </a:p>
          <a:p>
            <a:pPr lvl="0"/>
            <a:r>
              <a:rPr lang="ru-RU" dirty="0" smtClean="0"/>
              <a:t>оставить запись на доске, объяснить новую тему, в конце урока вернуться, что-либо добавить или стереть.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u="sng" dirty="0" smtClean="0"/>
              <a:t>Приём “Шаг за шагом”</a:t>
            </a:r>
            <a:endParaRPr lang="ru-RU" dirty="0" smtClean="0"/>
          </a:p>
          <a:p>
            <a:r>
              <a:rPr lang="ru-RU" i="1" dirty="0" smtClean="0"/>
              <a:t>Описание:</a:t>
            </a:r>
            <a:r>
              <a:rPr lang="ru-RU" dirty="0" smtClean="0"/>
              <a:t> приём интерактивного обучения. Используется для активизации полученных ранее знаний.</a:t>
            </a:r>
          </a:p>
          <a:p>
            <a:r>
              <a:rPr lang="ru-RU" dirty="0" smtClean="0"/>
              <a:t>Ученики, шагая к доске, на каждый шаг называют термин, понятие, явление и т.д. из изученного ранее материала.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b="1" dirty="0" smtClean="0"/>
              <a:t>Таблица «Толстых» и «Тонких»</a:t>
            </a:r>
            <a:br>
              <a:rPr lang="ru-RU" sz="1800" b="1" dirty="0" smtClean="0"/>
            </a:br>
            <a:r>
              <a:rPr lang="ru-RU" sz="1600" dirty="0" smtClean="0"/>
              <a:t> вопросов может быть использована на любой из трёх фаз урока: на стадии вызова – это вопросы до изучения темы, на стадии осмысления – способ активной фиксации вопросов по ходу чтения, слушания, при размышлении – демонстрация понимания пройденного.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0000" lnSpcReduction="20000"/>
          </a:bodyPr>
          <a:lstStyle/>
          <a:p>
            <a:pPr algn="ctr">
              <a:buNone/>
            </a:pPr>
            <a:r>
              <a:rPr lang="ru-RU" sz="5000" b="1" dirty="0" smtClean="0"/>
              <a:t>«Тонкие» вопросы</a:t>
            </a:r>
          </a:p>
          <a:p>
            <a:pPr algn="ctr">
              <a:buNone/>
            </a:pPr>
            <a:endParaRPr lang="ru-RU" b="1" dirty="0" smtClean="0"/>
          </a:p>
          <a:p>
            <a:r>
              <a:rPr lang="ru-RU" sz="3800" dirty="0" smtClean="0"/>
              <a:t>Кто?</a:t>
            </a:r>
          </a:p>
          <a:p>
            <a:r>
              <a:rPr lang="ru-RU" sz="3800" dirty="0" smtClean="0"/>
              <a:t>Что?</a:t>
            </a:r>
          </a:p>
          <a:p>
            <a:r>
              <a:rPr lang="ru-RU" sz="3800" dirty="0" smtClean="0"/>
              <a:t>Когда?</a:t>
            </a:r>
          </a:p>
          <a:p>
            <a:r>
              <a:rPr lang="ru-RU" sz="3800" dirty="0" smtClean="0"/>
              <a:t>Может…?</a:t>
            </a:r>
          </a:p>
          <a:p>
            <a:r>
              <a:rPr lang="ru-RU" sz="3800" dirty="0" smtClean="0"/>
              <a:t>Будет…?</a:t>
            </a:r>
          </a:p>
          <a:p>
            <a:r>
              <a:rPr lang="ru-RU" sz="3800" dirty="0" smtClean="0"/>
              <a:t>Мог ли…?</a:t>
            </a:r>
          </a:p>
          <a:p>
            <a:r>
              <a:rPr lang="ru-RU" sz="3800" dirty="0" smtClean="0"/>
              <a:t>Как звать…?</a:t>
            </a:r>
          </a:p>
          <a:p>
            <a:r>
              <a:rPr lang="ru-RU" sz="3800" dirty="0" smtClean="0"/>
              <a:t>Было ли…?</a:t>
            </a:r>
          </a:p>
          <a:p>
            <a:r>
              <a:rPr lang="ru-RU" sz="3800" dirty="0" smtClean="0"/>
              <a:t>Согласны ли вы…?</a:t>
            </a:r>
          </a:p>
          <a:p>
            <a:r>
              <a:rPr lang="ru-RU" sz="3800" dirty="0" smtClean="0"/>
              <a:t>Верно ли?</a:t>
            </a:r>
          </a:p>
          <a:p>
            <a:endParaRPr lang="ru-RU" sz="3800" dirty="0" smtClean="0"/>
          </a:p>
          <a:p>
            <a:endParaRPr lang="ru-RU" sz="3800" dirty="0" smtClean="0"/>
          </a:p>
          <a:p>
            <a:endParaRPr lang="ru-RU" sz="3800" dirty="0" smtClean="0"/>
          </a:p>
          <a:p>
            <a:endParaRPr lang="ru-RU" sz="3800" dirty="0" smtClean="0"/>
          </a:p>
          <a:p>
            <a:endParaRPr lang="ru-RU" sz="3800" dirty="0" smtClean="0"/>
          </a:p>
          <a:p>
            <a:endParaRPr lang="ru-RU" sz="3800" dirty="0" smtClean="0"/>
          </a:p>
          <a:p>
            <a:endParaRPr lang="ru-RU" sz="3800" dirty="0" smtClean="0"/>
          </a:p>
          <a:p>
            <a:pPr algn="ctr">
              <a:buNone/>
            </a:pPr>
            <a:r>
              <a:rPr lang="ru-RU" sz="5000" dirty="0" smtClean="0"/>
              <a:t> </a:t>
            </a:r>
            <a:r>
              <a:rPr lang="ru-RU" sz="5000" b="1" dirty="0" smtClean="0"/>
              <a:t>«Толстые» вопросы</a:t>
            </a:r>
          </a:p>
          <a:p>
            <a:endParaRPr lang="ru-RU" sz="3800" dirty="0" smtClean="0"/>
          </a:p>
          <a:p>
            <a:r>
              <a:rPr lang="ru-RU" sz="3800" dirty="0" smtClean="0"/>
              <a:t>Дайте три объяснения, почему… ?</a:t>
            </a:r>
          </a:p>
          <a:p>
            <a:r>
              <a:rPr lang="ru-RU" sz="3800" dirty="0" smtClean="0"/>
              <a:t>Объясните, почему… ?</a:t>
            </a:r>
          </a:p>
          <a:p>
            <a:r>
              <a:rPr lang="ru-RU" sz="3800" dirty="0" smtClean="0"/>
              <a:t>Почему вы думаете… ?</a:t>
            </a:r>
          </a:p>
          <a:p>
            <a:r>
              <a:rPr lang="ru-RU" sz="3800" dirty="0" smtClean="0"/>
              <a:t>Почему вы считаете… ?</a:t>
            </a:r>
          </a:p>
          <a:p>
            <a:r>
              <a:rPr lang="ru-RU" sz="3800" dirty="0" smtClean="0"/>
              <a:t>В чём различие… ?</a:t>
            </a:r>
          </a:p>
          <a:p>
            <a:r>
              <a:rPr lang="ru-RU" sz="3800" dirty="0" smtClean="0"/>
              <a:t>Предположите, что будет, если… ?</a:t>
            </a:r>
          </a:p>
          <a:p>
            <a:r>
              <a:rPr lang="ru-RU" sz="3800" dirty="0" smtClean="0"/>
              <a:t>Что, если… ?</a:t>
            </a:r>
          </a:p>
          <a:p>
            <a:r>
              <a:rPr lang="ru-RU" sz="3800" dirty="0" smtClean="0"/>
              <a:t>Может… ?</a:t>
            </a:r>
          </a:p>
          <a:p>
            <a:r>
              <a:rPr lang="ru-RU" sz="3800" dirty="0" smtClean="0"/>
              <a:t>Будет… ?</a:t>
            </a:r>
          </a:p>
          <a:p>
            <a:r>
              <a:rPr lang="ru-RU" sz="3800" dirty="0" smtClean="0"/>
              <a:t>Мог ли… ?</a:t>
            </a:r>
          </a:p>
          <a:p>
            <a:r>
              <a:rPr lang="ru-RU" sz="3800" dirty="0" smtClean="0"/>
              <a:t>Согласны ли вы… ?</a:t>
            </a:r>
          </a:p>
          <a:p>
            <a:r>
              <a:rPr lang="ru-RU" sz="3800" dirty="0" smtClean="0"/>
              <a:t>Верно ли… ?</a:t>
            </a:r>
          </a:p>
          <a:p>
            <a:pPr>
              <a:buNone/>
            </a:pPr>
            <a:r>
              <a:rPr lang="ru-RU" sz="3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00323_193620.jpg"/>
          <p:cNvPicPr>
            <a:picLocks noChangeAspect="1" noChangeArrowheads="1"/>
          </p:cNvPicPr>
          <p:nvPr/>
        </p:nvPicPr>
        <p:blipFill>
          <a:blip r:embed="rId2" cstate="print"/>
          <a:srcRect l="5024" t="7536" r="4546" b="4546"/>
          <a:stretch>
            <a:fillRect/>
          </a:stretch>
        </p:blipFill>
        <p:spPr bwMode="auto">
          <a:xfrm>
            <a:off x="2771800" y="764704"/>
            <a:ext cx="388843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Приемы, используемые при групповой работе: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b="1" i="1" u="sng" dirty="0" smtClean="0"/>
              <a:t>Приём «Корзина» идей, понятий….</a:t>
            </a:r>
            <a:endParaRPr lang="ru-RU" dirty="0" smtClean="0"/>
          </a:p>
          <a:p>
            <a:r>
              <a:rPr lang="ru-RU" i="1" dirty="0" smtClean="0"/>
              <a:t>Описание:</a:t>
            </a:r>
            <a:r>
              <a:rPr lang="ru-RU" dirty="0" smtClean="0"/>
              <a:t> Это прием организации индивидуальной и групповой работы учащихся на начальной стадии урока, когда идет актуализация имеющегося у них опыта и знаний, он позволяет выяснить все, что знают или думают ученики по обсуждаемой теме урока. На доске - корзина, в которой условно будет собрано все то, что все ученики вместе знают об изучаемой теме.</a:t>
            </a:r>
          </a:p>
          <a:p>
            <a:r>
              <a:rPr lang="ru-RU" u="sng" dirty="0" smtClean="0"/>
              <a:t>Обмен информацией проводится по следующей процедуре:</a:t>
            </a:r>
            <a:endParaRPr lang="ru-RU" dirty="0" smtClean="0"/>
          </a:p>
          <a:p>
            <a:r>
              <a:rPr lang="ru-RU" dirty="0" smtClean="0"/>
              <a:t>1. Задается прямой вопрос о том, что известно ученикам по той или иной проблеме.</a:t>
            </a:r>
          </a:p>
          <a:p>
            <a:r>
              <a:rPr lang="ru-RU" dirty="0" smtClean="0"/>
              <a:t>2. Сначала каждый ученик вспоминает и записывает в тетради все, что знает по той или иной проблеме (1-2 минуты).</a:t>
            </a:r>
          </a:p>
          <a:p>
            <a:r>
              <a:rPr lang="ru-RU" dirty="0" smtClean="0"/>
              <a:t>3. Затем происходит обмен информацией в парах или группах (не более 3 минут).</a:t>
            </a:r>
          </a:p>
          <a:p>
            <a:r>
              <a:rPr lang="ru-RU" dirty="0" smtClean="0"/>
              <a:t>4. Далее каждая группа по кругу называет какое-то одно сведение или факт, при этом, не повторяя ранее сказанного (составляется список идей).</a:t>
            </a:r>
          </a:p>
          <a:p>
            <a:r>
              <a:rPr lang="ru-RU" dirty="0" smtClean="0"/>
              <a:t>5. Все сведения кратко в виде тезисов записываются учителем в «корзинке» идей (без комментариев), даже если они ошибочны. В корзину идей можно «сбрасывать» факты, мнения, проблемы, понятия, имеющие отношение к теме урока. Далее в ходе урока это может быть связано в логические цепи.</a:t>
            </a:r>
          </a:p>
          <a:p>
            <a:r>
              <a:rPr lang="ru-RU" dirty="0" smtClean="0"/>
              <a:t>6. Все ошибки исправляются далее, по мере освоения новой информации.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Приемы, используемые при групповой работе: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b="1" i="1" u="sng" dirty="0" smtClean="0"/>
              <a:t>Прием «Письмо по кругу»</a:t>
            </a:r>
            <a:endParaRPr lang="ru-RU" dirty="0" smtClean="0"/>
          </a:p>
          <a:p>
            <a:r>
              <a:rPr lang="ru-RU" dirty="0" smtClean="0"/>
              <a:t>Для формирования читательского умения осмысливать и оценивать сообщения текста рекомендуется предлагать задания, в которых требуется:</a:t>
            </a:r>
          </a:p>
          <a:p>
            <a:r>
              <a:rPr lang="ru-RU" dirty="0" smtClean="0"/>
              <a:t>размышлять об информации, сообщенной в тексте; высказывать согласие или несогласие с авторской позицией, мотивировать его, основываясь на своем личном опыте или на знаниях, не содержащихся в тексте;</a:t>
            </a:r>
          </a:p>
          <a:p>
            <a:r>
              <a:rPr lang="ru-RU" dirty="0" smtClean="0"/>
              <a:t>сравнивать прочитанное с тем, что читали раньше, и со своим жизненным опытом.</a:t>
            </a:r>
          </a:p>
          <a:p>
            <a:r>
              <a:rPr lang="ru-RU" dirty="0" smtClean="0"/>
              <a:t>Класс делится на группы от трех до восьми человек. У каждого ученика должен быть лист бумаги. Предлагаю детям записать одно-два предложения по определенной теме. Затем листы передаются по часовой стрелке. Каждый должен прочитать написанное и продолжить записи. Так продолжается, пока лист не вернется к первому автору. Затем слово предоставляется одному ученику, который вслух читает записи. Остальные дополняют, если не прозвучало то, что они считают важным.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ПРИЕМЫ И СТРАТЕГИИ </a:t>
            </a:r>
            <a:br>
              <a:rPr lang="ru-RU" sz="3600" b="1" dirty="0" smtClean="0"/>
            </a:br>
            <a:r>
              <a:rPr lang="ru-RU" sz="3600" b="1" dirty="0" smtClean="0"/>
              <a:t>СМЫСЛОВОГО ЧТЕНИЯ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b="1" dirty="0" smtClean="0"/>
              <a:t>"Глоссарий"</a:t>
            </a:r>
            <a:endParaRPr lang="ru-RU" dirty="0" smtClean="0"/>
          </a:p>
          <a:p>
            <a:r>
              <a:rPr lang="ru-RU" dirty="0" smtClean="0"/>
              <a:t>Цель: актуализация и повторение словаря, связанного с темой текста.</a:t>
            </a:r>
          </a:p>
          <a:p>
            <a:r>
              <a:rPr lang="ru-RU" dirty="0" smtClean="0"/>
              <a:t>Учитель предлагает посмотреть на список слов и отметить те, которые могут быть связаны с текстом.</a:t>
            </a:r>
          </a:p>
          <a:p>
            <a:r>
              <a:rPr lang="ru-RU" dirty="0" smtClean="0"/>
              <a:t>После прочтения текста ученики возвращаются к данным словам и сравнивают их значение и употребление в тексте.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ПРИЕМЫ И СТРАТЕГИИ СМЫСЛОВОГО ЧТЕНИЯ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ru-RU" b="1" dirty="0" smtClean="0"/>
              <a:t>"</a:t>
            </a:r>
            <a:r>
              <a:rPr lang="ru-RU" b="1" dirty="0" err="1" smtClean="0"/>
              <a:t>Синквейн</a:t>
            </a:r>
            <a:r>
              <a:rPr lang="ru-RU" b="1" dirty="0" smtClean="0"/>
              <a:t>"</a:t>
            </a:r>
            <a:endParaRPr lang="ru-RU" dirty="0" smtClean="0"/>
          </a:p>
          <a:p>
            <a:r>
              <a:rPr lang="ru-RU" dirty="0" smtClean="0"/>
              <a:t>Цель: развитие умений учащихся выделять ключевые понятия в прочитанном, главные идеи, синтезировать полученные знания, проявлять творческие способности.</a:t>
            </a:r>
          </a:p>
          <a:p>
            <a:r>
              <a:rPr lang="ru-RU" dirty="0" smtClean="0"/>
              <a:t>Учитель предлагает написать </a:t>
            </a:r>
            <a:r>
              <a:rPr lang="ru-RU" dirty="0" err="1" smtClean="0"/>
              <a:t>синквейн</a:t>
            </a:r>
            <a:r>
              <a:rPr lang="ru-RU" dirty="0" smtClean="0"/>
              <a:t> по ключевому слову поработанного текста.</a:t>
            </a:r>
          </a:p>
          <a:p>
            <a:r>
              <a:rPr lang="ru-RU" dirty="0" err="1" smtClean="0"/>
              <a:t>Синквейн</a:t>
            </a:r>
            <a:r>
              <a:rPr lang="ru-RU" dirty="0" smtClean="0"/>
              <a:t> – «белый стих», </a:t>
            </a:r>
            <a:r>
              <a:rPr lang="ru-RU" dirty="0" err="1" smtClean="0"/>
              <a:t>слоган</a:t>
            </a:r>
            <a:r>
              <a:rPr lang="ru-RU" dirty="0" smtClean="0"/>
              <a:t> из пяти строк (от фр. </a:t>
            </a:r>
            <a:r>
              <a:rPr lang="ru-RU" dirty="0" err="1" smtClean="0"/>
              <a:t>Cing</a:t>
            </a:r>
            <a:r>
              <a:rPr lang="ru-RU" dirty="0" smtClean="0"/>
              <a:t> – пять), в котором синтезирована основная информация.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" y="-381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9100" y="-857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08" y="620687"/>
            <a:ext cx="7134060" cy="532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esktop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546" y="116632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280920" cy="6206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IMG_20200211_195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508172"/>
            <a:ext cx="8096001" cy="6016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Копилка приёмов и способов формирования читательской грамотности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среди участников образовательного процесса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Словосочетание </a:t>
            </a:r>
            <a:r>
              <a:rPr lang="ru-RU" b="1" dirty="0" smtClean="0"/>
              <a:t>«читательская грамотность»</a:t>
            </a:r>
            <a:r>
              <a:rPr lang="ru-RU" dirty="0" smtClean="0"/>
              <a:t> появилось в контексте международного тестирования в 1991 г. В исследовании РISA «читательская грамотность 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жизни».</a:t>
            </a:r>
          </a:p>
          <a:p>
            <a:r>
              <a:rPr lang="ru-RU" dirty="0" smtClean="0"/>
              <a:t>Раскрыв понятие «читательская грамотность», можно сделать вывод, что для того, чтобы опереться на чтение как на основной вид учебной деятельности в школе, у выпускников школы должны быть сформированы специальные читательские умения, которые необходимы для полноценной работы с текстами.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информацией</a:t>
            </a:r>
            <a:endParaRPr lang="ru-RU" dirty="0"/>
          </a:p>
        </p:txBody>
      </p:sp>
      <p:pic>
        <p:nvPicPr>
          <p:cNvPr id="50180" name="Picture 4" descr="C:\Users\user\Desktop\IMG_20190916_1257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0182" name="Picture 6" descr="C:\Users\user\Desktop\IMG_20190916_1256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08" y="1556792"/>
            <a:ext cx="3427028" cy="4569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ser\Desktop\IMG_20190530_183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0" y="124312"/>
            <a:ext cx="8855880" cy="6545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Приемы функциональной грамотности</a:t>
            </a:r>
            <a:br>
              <a:rPr lang="ru-RU" sz="3600" dirty="0" smtClean="0"/>
            </a:br>
            <a:r>
              <a:rPr lang="ru-RU" sz="3600" dirty="0" smtClean="0"/>
              <a:t> в творчестве</a:t>
            </a:r>
            <a:endParaRPr lang="ru-RU" sz="3600" dirty="0"/>
          </a:p>
        </p:txBody>
      </p:sp>
      <p:pic>
        <p:nvPicPr>
          <p:cNvPr id="51202" name="Picture 2" descr="C:\Users\user\Desktop\IMG_20191202_1426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03" name="Picture 3" descr="C:\Users\user\Desktop\IMG_20191202_1438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IMG_20191202_142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738" y="260647"/>
            <a:ext cx="4374486" cy="5832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Формы контроля освоения учащимися курса ОДНРК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Источниками информации</a:t>
            </a:r>
            <a:r>
              <a:rPr lang="ru-RU" dirty="0" smtClean="0"/>
              <a:t> для оценивания достигаемых</a:t>
            </a:r>
            <a:r>
              <a:rPr lang="ru-RU" b="1" dirty="0" smtClean="0"/>
              <a:t> </a:t>
            </a:r>
            <a:r>
              <a:rPr lang="ru-RU" dirty="0" smtClean="0"/>
              <a:t>образовательных результатов, процесса их формирования и меры осознанности каждым обучающимся особенностей развития его собственного процесса обучения, а также для оценивания хода обучения служат:</a:t>
            </a:r>
          </a:p>
          <a:p>
            <a:r>
              <a:rPr lang="ru-RU" dirty="0" smtClean="0"/>
              <a:t>·         </a:t>
            </a:r>
            <a:r>
              <a:rPr lang="ru-RU" b="1" dirty="0" smtClean="0"/>
              <a:t>работы</a:t>
            </a:r>
            <a:r>
              <a:rPr lang="ru-RU" b="1" i="1" dirty="0" smtClean="0"/>
              <a:t> </a:t>
            </a:r>
            <a:r>
              <a:rPr lang="ru-RU" dirty="0" smtClean="0"/>
              <a:t>учащихся, выполняющиеся в ходе обучения (домашние задания, мини-проекты и презентации, формализованные письменные задания – разнообразные тексты, отчеты о наблюдениях и экспериментах, различные словники, памятки, дневники, собранные массивы данных, подборки информационных материалов, поздравительные открытки и т.п., а также разнообразные инициативные творческие работы – иллюстрированные сочинения, плакаты, поделки и т.п.);</a:t>
            </a:r>
          </a:p>
          <a:p>
            <a:r>
              <a:rPr lang="ru-RU" dirty="0" smtClean="0"/>
              <a:t>·         индивидуальная и совместная </a:t>
            </a:r>
            <a:r>
              <a:rPr lang="ru-RU" b="1" dirty="0" smtClean="0"/>
              <a:t>деятельность</a:t>
            </a:r>
            <a:r>
              <a:rPr lang="ru-RU" b="1" i="1" dirty="0" smtClean="0"/>
              <a:t> </a:t>
            </a:r>
            <a:r>
              <a:rPr lang="ru-RU" dirty="0" smtClean="0"/>
              <a:t>учащихся в ходе выполнения работ;</a:t>
            </a:r>
          </a:p>
          <a:p>
            <a:r>
              <a:rPr lang="ru-RU" dirty="0" smtClean="0"/>
              <a:t>·         </a:t>
            </a:r>
            <a:r>
              <a:rPr lang="ru-RU" b="1" dirty="0" smtClean="0"/>
              <a:t>статистические данные</a:t>
            </a:r>
            <a:r>
              <a:rPr lang="ru-RU" dirty="0" smtClean="0"/>
              <a:t>, основанные на ясно выраженных показателях и или/дескрипторах и получаемые в ходе целенаправленных наблюдений или мини-исследований;</a:t>
            </a:r>
          </a:p>
          <a:p>
            <a:r>
              <a:rPr lang="ru-RU" dirty="0" smtClean="0"/>
              <a:t>·         </a:t>
            </a:r>
            <a:r>
              <a:rPr lang="ru-RU" b="1" dirty="0" smtClean="0"/>
              <a:t>результаты тестирования</a:t>
            </a:r>
            <a:r>
              <a:rPr lang="ru-RU" b="1" i="1" dirty="0" smtClean="0"/>
              <a:t> </a:t>
            </a:r>
            <a:r>
              <a:rPr lang="ru-RU" dirty="0" smtClean="0"/>
              <a:t>(результаты устных и письменных проверочных работ).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        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Методы 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Наблюдения</a:t>
            </a:r>
            <a:r>
              <a:rPr lang="ru-RU" dirty="0" smtClean="0"/>
              <a:t> – метод сбора первичной информации путем непосредственной регистрации учителем наличия заранее выделенных им показателей какого-либо аспекта деятельности всего класса или одного ученика. Для фиксации результатов наблюдения обычно используются специальные формы (</a:t>
            </a:r>
            <a:r>
              <a:rPr lang="ru-RU" i="1" dirty="0" smtClean="0"/>
              <a:t>листы наблюдений</a:t>
            </a:r>
            <a:r>
              <a:rPr lang="ru-RU" dirty="0" smtClean="0"/>
              <a:t>), в которых в процессе наблюдения необходимо поставить условный знак (например, «</a:t>
            </a:r>
            <a:r>
              <a:rPr lang="en-US" b="1" i="1" dirty="0" smtClean="0"/>
              <a:t>V</a:t>
            </a:r>
            <a:r>
              <a:rPr lang="ru-RU" dirty="0" smtClean="0"/>
              <a:t>»). В зависимости от педагогической задачи листы наблюдений могут быть </a:t>
            </a:r>
            <a:r>
              <a:rPr lang="ru-RU" i="1" dirty="0" smtClean="0"/>
              <a:t>именными</a:t>
            </a:r>
            <a:r>
              <a:rPr lang="ru-RU" dirty="0" smtClean="0"/>
              <a:t>(при наблюдении за деятельностью определенного ученика) или </a:t>
            </a:r>
            <a:r>
              <a:rPr lang="ru-RU" i="1" dirty="0" smtClean="0"/>
              <a:t>аспектными</a:t>
            </a:r>
            <a:r>
              <a:rPr lang="ru-RU" dirty="0" smtClean="0"/>
              <a:t> (при оценке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данного аспекта деятельности у всего класса).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           Наблюдения проводятся достаточно часто и регулярно. В ходе наблюдений его фокус может перемещаться с наблюдения за всем классом на наблюдение за каким-либо одним ребенком или за каким-либо определенным видом деятельности. Наблюдение может вестись учителем как с позиций внешнего наблюдателя, так и с позиций непосредственного участника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            Наблюдения очень полезны и при общей оценке коммуникативных навыков: </a:t>
            </a:r>
            <a:r>
              <a:rPr lang="ru-RU" b="1" dirty="0" smtClean="0"/>
              <a:t>слушания </a:t>
            </a:r>
            <a:r>
              <a:rPr lang="ru-RU" dirty="0" smtClean="0"/>
              <a:t>(слышать инструкции, слышать других, воспринимать информацию); </a:t>
            </a:r>
            <a:r>
              <a:rPr lang="ru-RU" b="1" dirty="0" smtClean="0"/>
              <a:t>говорения </a:t>
            </a:r>
            <a:r>
              <a:rPr lang="ru-RU" dirty="0" smtClean="0"/>
              <a:t>(ясно выражаться, высказывать мнение, давать устный отчет в малой и большой группе); </a:t>
            </a:r>
            <a:r>
              <a:rPr lang="ru-RU" b="1" dirty="0" smtClean="0"/>
              <a:t>чтение </a:t>
            </a:r>
            <a:r>
              <a:rPr lang="ru-RU" dirty="0" smtClean="0"/>
              <a:t>(способность читать для удовольствия и для получения информации); п</a:t>
            </a:r>
            <a:r>
              <a:rPr lang="ru-RU" b="1" dirty="0" smtClean="0"/>
              <a:t>исьма </a:t>
            </a:r>
            <a:r>
              <a:rPr lang="ru-RU" dirty="0" smtClean="0"/>
              <a:t>(умение фиксировать наблюдения, делать выписки, излагать краткое содержание, готовить отчеты, вести дневник). Более того, они могут одновременно выступать и в качестве обучающего средства. Например, при формировании навыков работы в группе можно предложить учащимся в ходе групповой работы совместно заполнить такой лист наблюдений про каждого из участников групповой работы: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user\Desktop\IMG_20200324_054917.jpg"/>
          <p:cNvPicPr>
            <a:picLocks noChangeAspect="1" noChangeArrowheads="1"/>
          </p:cNvPicPr>
          <p:nvPr/>
        </p:nvPicPr>
        <p:blipFill>
          <a:blip r:embed="rId2" cstate="print"/>
          <a:srcRect l="11344" r="4382" b="6870"/>
          <a:stretch>
            <a:fillRect/>
          </a:stretch>
        </p:blipFill>
        <p:spPr bwMode="auto">
          <a:xfrm>
            <a:off x="2149884" y="0"/>
            <a:ext cx="46543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user\Desktop\IMG_20200324_054930.jpg"/>
          <p:cNvPicPr>
            <a:picLocks noChangeAspect="1" noChangeArrowheads="1"/>
          </p:cNvPicPr>
          <p:nvPr/>
        </p:nvPicPr>
        <p:blipFill>
          <a:blip r:embed="rId2" cstate="print"/>
          <a:srcRect l="4426" t="3319" r="4850" b="5403"/>
          <a:stretch>
            <a:fillRect/>
          </a:stretch>
        </p:blipFill>
        <p:spPr bwMode="auto">
          <a:xfrm>
            <a:off x="1504459" y="404664"/>
            <a:ext cx="4723725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 группы умений: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400" b="1" dirty="0" smtClean="0"/>
              <a:t>Группа 1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Учащиеся должны показать, что понимают, о чем говорится в тексте, определить тему и главную мысль; найти и выявить в тексте информацию, которая представлена в различном виде; сформулировать прямые выводы и заключения на основе фактов, которые имеются в тексте.</a:t>
            </a:r>
          </a:p>
          <a:p>
            <a:pPr algn="just">
              <a:buNone/>
            </a:pPr>
            <a:r>
              <a:rPr lang="ru-RU" sz="1400" b="1" dirty="0" smtClean="0"/>
              <a:t>Группа 2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Учащиеся анализируют, интерпретируют и обобщают информацию, которая представлена в тексте, формулируют на ее основе сложные выводы и оценочные суждения.</a:t>
            </a:r>
          </a:p>
          <a:p>
            <a:pPr algn="just">
              <a:buNone/>
            </a:pPr>
            <a:r>
              <a:rPr lang="ru-RU" sz="1400" b="1" dirty="0" smtClean="0"/>
              <a:t>Группа 3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Учащиеся используют информацию из текста для различных целей: решают учебно-познавательные и учебно-практические задачи без привлечения или с привлечением дополнительных знаний и личного опыта.</a:t>
            </a:r>
          </a:p>
          <a:p>
            <a:pPr algn="just">
              <a:buNone/>
            </a:pPr>
            <a:r>
              <a:rPr lang="ru-RU" sz="1400" dirty="0" smtClean="0"/>
              <a:t>Для того чтобы умения по этим трём группам были сформированы, детей нужно учить:</a:t>
            </a:r>
          </a:p>
          <a:p>
            <a:pPr lvl="0" algn="just">
              <a:buNone/>
            </a:pPr>
            <a:r>
              <a:rPr lang="ru-RU" sz="1400" dirty="0" smtClean="0"/>
              <a:t>различать свой личный опыт и реальность текста;</a:t>
            </a:r>
          </a:p>
          <a:p>
            <a:pPr lvl="0" algn="just">
              <a:buNone/>
            </a:pPr>
            <a:r>
              <a:rPr lang="ru-RU" sz="1400" dirty="0" smtClean="0"/>
              <a:t>отвечать на вопрос точно и кратко, не выписывать лишней информации;</a:t>
            </a:r>
          </a:p>
          <a:p>
            <a:pPr lvl="0" algn="just">
              <a:buNone/>
            </a:pPr>
            <a:r>
              <a:rPr lang="ru-RU" sz="1400" dirty="0" smtClean="0"/>
              <a:t>перепроверять свое понимание, обращаясь при этом к тексту;</a:t>
            </a:r>
          </a:p>
          <a:p>
            <a:pPr lvl="0" algn="just">
              <a:buNone/>
            </a:pPr>
            <a:r>
              <a:rPr lang="ru-RU" sz="1400" dirty="0" smtClean="0"/>
              <a:t>работать с иллюстрацией как с источником данных, которые можно извлечь самостоятельно;</a:t>
            </a:r>
          </a:p>
          <a:p>
            <a:pPr lvl="0" algn="just">
              <a:buNone/>
            </a:pPr>
            <a:r>
              <a:rPr lang="ru-RU" sz="1400" dirty="0" smtClean="0"/>
              <a:t>собирать ответ на вопрос из фрагментов информации, данных в разных предложениях;</a:t>
            </a:r>
          </a:p>
          <a:p>
            <a:pPr lvl="0" algn="just">
              <a:buNone/>
            </a:pPr>
            <a:r>
              <a:rPr lang="ru-RU" sz="1400" dirty="0" smtClean="0"/>
              <a:t>переформулировать вопрос и сообщения текста;</a:t>
            </a:r>
          </a:p>
          <a:p>
            <a:pPr lvl="0" algn="just">
              <a:buNone/>
            </a:pPr>
            <a:r>
              <a:rPr lang="ru-RU" sz="1400" dirty="0" smtClean="0"/>
              <a:t>использовать на уроках тексты из другой предметной области, чтобы ребенок учился свободно использовать средства и способы работы, которые освоил на разных предметах;</a:t>
            </a:r>
          </a:p>
          <a:p>
            <a:pPr lvl="0" algn="just">
              <a:buNone/>
            </a:pPr>
            <a:r>
              <a:rPr lang="ru-RU" sz="1400" dirty="0" smtClean="0"/>
              <a:t>выражать свои мысли письменно.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со звуками и проработка </a:t>
            </a:r>
            <a:r>
              <a:rPr lang="ru-RU" b="1" dirty="0" err="1" smtClean="0"/>
              <a:t>психоэмоционального</a:t>
            </a:r>
            <a:r>
              <a:rPr lang="ru-RU" b="1" dirty="0" smtClean="0"/>
              <a:t> состояния</a:t>
            </a:r>
            <a:endParaRPr lang="ru-RU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iс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figennoe.ru/upload/blog/cb4e417c846de4352be2e4ec0e2cfb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616910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iс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33"/>
            <a:ext cx="9144000" cy="6866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усталости</a:t>
            </a:r>
            <a:endParaRPr lang="ru-RU" dirty="0"/>
          </a:p>
        </p:txBody>
      </p:sp>
      <p:pic>
        <p:nvPicPr>
          <p:cNvPr id="66562" name="Picture 2" descr="C:\Users\user\Desktop\IMG_20190220_2323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00200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IMG_20200315_162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28" y="260647"/>
            <a:ext cx="7186524" cy="6419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Приемы работы с текстом, используемые для просмотрового чтения: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Проанализировать подзаголовок, а также спрогнозировать тему текста.</a:t>
            </a:r>
          </a:p>
          <a:p>
            <a:pPr lvl="0"/>
            <a:r>
              <a:rPr lang="ru-RU" dirty="0" smtClean="0"/>
              <a:t>Сделать анализ подзаголовков, если они присутствуют в тексте. В качестве дополнительного задания возможен просмотр рисунков и разных выделений в тексте.</a:t>
            </a:r>
          </a:p>
          <a:p>
            <a:pPr lvl="0"/>
            <a:r>
              <a:rPr lang="ru-RU" dirty="0" smtClean="0"/>
              <a:t>Познакомиться со структурой текста.</a:t>
            </a:r>
          </a:p>
          <a:p>
            <a:pPr lvl="0"/>
            <a:r>
              <a:rPr lang="ru-RU" dirty="0" smtClean="0"/>
              <a:t>Просмотреть первый, а также последний абзац читаемого текста.</a:t>
            </a:r>
          </a:p>
          <a:p>
            <a:pPr lvl="0"/>
            <a:r>
              <a:rPr lang="ru-RU" dirty="0" smtClean="0"/>
              <a:t>Знакомство с оглавлением.</a:t>
            </a:r>
          </a:p>
          <a:p>
            <a:pPr lvl="0"/>
            <a:r>
              <a:rPr lang="ru-RU" dirty="0" smtClean="0"/>
              <a:t>Использовать аннотации к текстам.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Приемы работы с текстом, используемые для ознакомительного чтения: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Учащиеся читают текст по абзацам. Важно фиксировать внимание на существительных, первом и последнем предложении из каждого отдельного абзаца.</a:t>
            </a:r>
          </a:p>
          <a:p>
            <a:pPr lvl="0"/>
            <a:r>
              <a:rPr lang="ru-RU" dirty="0" smtClean="0"/>
              <a:t>Выделение важной информации. Определять главное можно в процессе чтения текста.</a:t>
            </a:r>
          </a:p>
          <a:p>
            <a:pPr lvl="0"/>
            <a:r>
              <a:rPr lang="ru-RU" dirty="0" smtClean="0"/>
              <a:t>Расстановка принятых самими учениками графических знаков: ? — мне непонятно или ! — это интересно.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Приемы работы с текстом, используемые для изучающего чтения: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/>
            <a:endParaRPr lang="ru-RU" dirty="0" smtClean="0"/>
          </a:p>
          <a:p>
            <a:pPr marL="514350" indent="-514350" algn="just"/>
            <a:r>
              <a:rPr lang="ru-RU" sz="3400" dirty="0" smtClean="0"/>
              <a:t>Выделение смысловых частей читаемого текста.</a:t>
            </a:r>
          </a:p>
          <a:p>
            <a:pPr marL="514350" indent="-514350" algn="just"/>
            <a:r>
              <a:rPr lang="ru-RU" sz="3400" dirty="0" smtClean="0"/>
              <a:t>Прогнозирование содержания и смысл последующих частей текста, опираясь на прочитанное.</a:t>
            </a:r>
          </a:p>
          <a:p>
            <a:pPr marL="514350" indent="-514350" algn="just"/>
            <a:r>
              <a:rPr lang="ru-RU" sz="3400" dirty="0" smtClean="0"/>
              <a:t>Выделение ключевых слов текста по ходу чтения.</a:t>
            </a:r>
          </a:p>
          <a:p>
            <a:pPr marL="514350" indent="-514350" algn="just"/>
            <a:r>
              <a:rPr lang="ru-RU" sz="3400" dirty="0" smtClean="0"/>
              <a:t>Замена смысловых частей текста их эквивалентами.</a:t>
            </a:r>
          </a:p>
          <a:p>
            <a:pPr marL="514350" indent="-514350" algn="just"/>
            <a:r>
              <a:rPr lang="ru-RU" sz="3400" dirty="0" smtClean="0"/>
              <a:t>Выявление деталей, а также </a:t>
            </a:r>
            <a:r>
              <a:rPr lang="ru-RU" sz="3400" dirty="0" err="1" smtClean="0"/>
              <a:t>подтекстовой</a:t>
            </a:r>
            <a:r>
              <a:rPr lang="ru-RU" sz="3400" dirty="0" smtClean="0"/>
              <a:t> информации, содержащейся в тексте.</a:t>
            </a:r>
          </a:p>
          <a:p>
            <a:pPr marL="514350" indent="-514350" algn="just"/>
            <a:r>
              <a:rPr lang="ru-RU" sz="3400" dirty="0" smtClean="0"/>
              <a:t>Определение принадлежности текста к конкретному функциональному стилю.</a:t>
            </a:r>
          </a:p>
          <a:p>
            <a:pPr marL="514350" indent="-514350" algn="just"/>
            <a:r>
              <a:rPr lang="ru-RU" sz="3400" dirty="0" smtClean="0"/>
              <a:t>Составление вопросов, которые имеют проблемный характер, как во время, так и после чтения текста.</a:t>
            </a:r>
          </a:p>
          <a:p>
            <a:pPr marL="514350" indent="-514350" algn="just"/>
            <a:r>
              <a:rPr lang="ru-RU" sz="3400" dirty="0" smtClean="0"/>
              <a:t>Составление суждений учащихся.</a:t>
            </a:r>
          </a:p>
          <a:p>
            <a:pPr marL="514350" indent="-514350" algn="just"/>
            <a:r>
              <a:rPr lang="ru-RU" sz="3400" dirty="0" smtClean="0"/>
              <a:t>Составление плана или графической схемы, которые помогут выявить структуру текста, а также взаимосвязь его отдельных частей. Ученики любят такого рода задания.</a:t>
            </a:r>
          </a:p>
          <a:p>
            <a:pPr marL="514350" indent="-514350" algn="just"/>
            <a:r>
              <a:rPr lang="ru-RU" sz="3400" dirty="0" smtClean="0"/>
              <a:t>Переработка текста, создавая новые тексты на основе прочитанного.</a:t>
            </a:r>
          </a:p>
          <a:p>
            <a:pPr marL="514350" indent="-514350" algn="just"/>
            <a:r>
              <a:rPr lang="ru-RU" sz="3400" dirty="0" smtClean="0"/>
              <a:t>Составление комментария является заключительным этапом работы над текстом для изучающего чтения.</a:t>
            </a:r>
          </a:p>
          <a:p>
            <a:pPr marL="514350" indent="-51435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Приемы формирования читательской грамотности: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i="1" u="sng" dirty="0" smtClean="0"/>
              <a:t>Приём «Лингвистическая сказка»</a:t>
            </a:r>
            <a:endParaRPr lang="ru-RU" dirty="0" smtClean="0"/>
          </a:p>
          <a:p>
            <a:r>
              <a:rPr lang="ru-RU" dirty="0" smtClean="0"/>
              <a:t>Формируем умение извлекать необходимую информацию из прослушанного текста, применять её как при решении задачи, вызвавшей затруднение, так и при решении задач такого класса или типа. Можно   пригласить на урок сказочных персонажей и удивлять их своими познаниями, можно стать капитанами и отправиться на паруснике в Страну Ошибок спасать безударную гласную.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1509</Words>
  <Application>Microsoft Office PowerPoint</Application>
  <PresentationFormat>Экран (4:3)</PresentationFormat>
  <Paragraphs>169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Приемы и способы функциональной грамотности, применяемых на уроках</vt:lpstr>
      <vt:lpstr>Слайд 2</vt:lpstr>
      <vt:lpstr> Копилка приёмов и способов формирования читательской грамотности среди участников образовательного процесса </vt:lpstr>
      <vt:lpstr>3 группы умений: </vt:lpstr>
      <vt:lpstr>Слайд 5</vt:lpstr>
      <vt:lpstr>Приемы работы с текстом, используемые для просмотрового чтения:</vt:lpstr>
      <vt:lpstr>Приемы работы с текстом, используемые для ознакомительного чтения:</vt:lpstr>
      <vt:lpstr>Приемы работы с текстом, используемые для изучающего чтения:</vt:lpstr>
      <vt:lpstr> Приемы формирования читательской грамотности: </vt:lpstr>
      <vt:lpstr>Сказкотерапевтический прием</vt:lpstr>
      <vt:lpstr>Слайд 11</vt:lpstr>
      <vt:lpstr>Приём «Письмо с дырками (пробелами)»</vt:lpstr>
      <vt:lpstr>Прием «Верите ли вы, что…»</vt:lpstr>
      <vt:lpstr>Слайд 14</vt:lpstr>
      <vt:lpstr>Слайд 15</vt:lpstr>
      <vt:lpstr>Слайд 16</vt:lpstr>
      <vt:lpstr>Приемы активизации ранее полученных знаний</vt:lpstr>
      <vt:lpstr>Слайд 18</vt:lpstr>
      <vt:lpstr>Таблица «Толстых» и «Тонких»  вопросов может быть использована на любой из трёх фаз урока: на стадии вызова – это вопросы до изучения темы, на стадии осмысления – способ активной фиксации вопросов по ходу чтения, слушания, при размышлении – демонстрация понимания пройденного.</vt:lpstr>
      <vt:lpstr>Приемы, используемые при групповой работе:</vt:lpstr>
      <vt:lpstr>Приемы, используемые при групповой работе:</vt:lpstr>
      <vt:lpstr>ПРИЕМЫ И СТРАТЕГИИ  СМЫСЛОВОГО ЧТЕНИЯ</vt:lpstr>
      <vt:lpstr>ПРИЕМЫ И СТРАТЕГИИ СМЫСЛОВОГО ЧТЕНИЯ </vt:lpstr>
      <vt:lpstr>Слайд 24</vt:lpstr>
      <vt:lpstr>Слайд 25</vt:lpstr>
      <vt:lpstr>Слайд 26</vt:lpstr>
      <vt:lpstr>Слайд 27</vt:lpstr>
      <vt:lpstr>Слайд 28</vt:lpstr>
      <vt:lpstr>Слайд 29</vt:lpstr>
      <vt:lpstr>Работа с информацией</vt:lpstr>
      <vt:lpstr>Слайд 31</vt:lpstr>
      <vt:lpstr>Приемы функциональной грамотности  в творчестве</vt:lpstr>
      <vt:lpstr>Слайд 33</vt:lpstr>
      <vt:lpstr>Формы контроля освоения учащимися курса ОДНРК </vt:lpstr>
      <vt:lpstr>Методы оценивания</vt:lpstr>
      <vt:lpstr>Наблюдения</vt:lpstr>
      <vt:lpstr>Наблюдения</vt:lpstr>
      <vt:lpstr>Слайд 38</vt:lpstr>
      <vt:lpstr>Слайд 39</vt:lpstr>
      <vt:lpstr>Работа со звуками и проработка психоэмоционального состояния</vt:lpstr>
      <vt:lpstr>Слайд 41</vt:lpstr>
      <vt:lpstr>Слайд 42</vt:lpstr>
      <vt:lpstr>Слайд 43</vt:lpstr>
      <vt:lpstr>Диагностика усталости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и способы функциональной грамотности, применяемых на уроках</dc:title>
  <dc:creator>user</dc:creator>
  <cp:lastModifiedBy>user</cp:lastModifiedBy>
  <cp:revision>22</cp:revision>
  <dcterms:created xsi:type="dcterms:W3CDTF">2020-03-23T21:45:49Z</dcterms:created>
  <dcterms:modified xsi:type="dcterms:W3CDTF">2022-02-17T14:27:10Z</dcterms:modified>
</cp:coreProperties>
</file>